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3" r:id="rId5"/>
    <p:sldId id="264" r:id="rId6"/>
    <p:sldId id="265" r:id="rId7"/>
    <p:sldId id="266" r:id="rId8"/>
    <p:sldId id="268" r:id="rId9"/>
    <p:sldId id="269" r:id="rId10"/>
    <p:sldId id="270" r:id="rId11"/>
    <p:sldId id="271"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12/21/2022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12/21/2022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sng" dirty="0"/>
            </a:br>
            <a:r>
              <a:rPr lang="en-US" b="1" u="sng" dirty="0"/>
              <a:t>Valvular Heart Diseases:</a:t>
            </a:r>
            <a:br>
              <a:rPr lang="en-US" dirty="0"/>
            </a:br>
            <a:endParaRPr lang="ar-SA" dirty="0"/>
          </a:p>
        </p:txBody>
      </p:sp>
      <p:sp>
        <p:nvSpPr>
          <p:cNvPr id="3" name="Content Placeholder 2"/>
          <p:cNvSpPr>
            <a:spLocks noGrp="1"/>
          </p:cNvSpPr>
          <p:nvPr>
            <p:ph idx="1"/>
          </p:nvPr>
        </p:nvSpPr>
        <p:spPr/>
        <p:txBody>
          <a:bodyPr/>
          <a:lstStyle/>
          <a:p>
            <a:pPr algn="l" rtl="1">
              <a:buNone/>
            </a:pPr>
            <a:r>
              <a:rPr lang="en-US" dirty="0"/>
              <a:t>Deformed cardiac valves may cause disease by two major mechanisms:</a:t>
            </a:r>
          </a:p>
          <a:p>
            <a:pPr lvl="0" algn="l">
              <a:buNone/>
            </a:pPr>
            <a:r>
              <a:rPr lang="en-US" dirty="0"/>
              <a:t>1- Affecting the blood flow through cardiac chambers by either obstruction (stenosis) or regurgitation (incompetence).</a:t>
            </a:r>
          </a:p>
          <a:p>
            <a:pPr lvl="0" algn="l">
              <a:buNone/>
            </a:pPr>
            <a:r>
              <a:rPr lang="en-US" dirty="0"/>
              <a:t>2- Abnormal valves are more susceptible to infection and predispose the patient to infective endocarditis.</a:t>
            </a:r>
          </a:p>
          <a:p>
            <a:pPr algn="l">
              <a:buNone/>
            </a:pP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lvl="0" algn="l">
              <a:buNone/>
            </a:pPr>
            <a:r>
              <a:rPr lang="en-US" dirty="0"/>
              <a:t>2- Subacute infective endocarditis which are associated by structurally abnormal valves and caused by low virulent microorganisms such as alpha-hemolytic streptococci.</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Pathogenesis:</a:t>
            </a:r>
            <a:br>
              <a:rPr lang="en-US" dirty="0"/>
            </a:br>
            <a:endParaRPr lang="ar-SA" dirty="0"/>
          </a:p>
        </p:txBody>
      </p:sp>
      <p:sp>
        <p:nvSpPr>
          <p:cNvPr id="3" name="Content Placeholder 2"/>
          <p:cNvSpPr>
            <a:spLocks noGrp="1"/>
          </p:cNvSpPr>
          <p:nvPr>
            <p:ph idx="1"/>
          </p:nvPr>
        </p:nvSpPr>
        <p:spPr/>
        <p:txBody>
          <a:bodyPr>
            <a:normAutofit/>
          </a:bodyPr>
          <a:lstStyle/>
          <a:p>
            <a:pPr algn="l">
              <a:buNone/>
            </a:pPr>
            <a:r>
              <a:rPr lang="en-US" dirty="0"/>
              <a:t>The infection occurs when the microorganism implant on the endocardial surface during episode of bacteremia. The causes of bacteremia are intravenous drug abusers, surgery, urinary catheterization, brushing teeth, trivial trauma to the skin or some times hidden cause. The microorganism will cause endothelial injury and followed by development of localized, fibrin platelet aggregate which will serve as attachment sites for circulating microorganisms.</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Morphology:</a:t>
            </a:r>
            <a:br>
              <a:rPr lang="en-US" dirty="0"/>
            </a:br>
            <a:endParaRPr lang="ar-SA" dirty="0"/>
          </a:p>
        </p:txBody>
      </p:sp>
      <p:sp>
        <p:nvSpPr>
          <p:cNvPr id="3" name="Content Placeholder 2"/>
          <p:cNvSpPr>
            <a:spLocks noGrp="1"/>
          </p:cNvSpPr>
          <p:nvPr>
            <p:ph idx="1"/>
          </p:nvPr>
        </p:nvSpPr>
        <p:spPr/>
        <p:txBody>
          <a:bodyPr/>
          <a:lstStyle/>
          <a:p>
            <a:pPr algn="l">
              <a:buNone/>
            </a:pPr>
            <a:r>
              <a:rPr lang="en-US" dirty="0"/>
              <a:t>The most characteristic feature is the presence of valvular vegetation; the mitral valve is the most common site. Microscopically the vegetation consists of microorganisms, fibrin and blood cells.</a:t>
            </a:r>
          </a:p>
          <a:p>
            <a:pPr algn="l">
              <a:buNone/>
            </a:pP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sng" dirty="0"/>
            </a:br>
            <a:r>
              <a:rPr lang="en-US" b="1" u="sng" dirty="0"/>
              <a:t>Rheumatic fever:</a:t>
            </a:r>
            <a:br>
              <a:rPr lang="en-US" dirty="0"/>
            </a:br>
            <a:endParaRPr lang="ar-SA" dirty="0"/>
          </a:p>
        </p:txBody>
      </p:sp>
      <p:sp>
        <p:nvSpPr>
          <p:cNvPr id="3" name="Content Placeholder 2"/>
          <p:cNvSpPr>
            <a:spLocks noGrp="1"/>
          </p:cNvSpPr>
          <p:nvPr>
            <p:ph idx="1"/>
          </p:nvPr>
        </p:nvSpPr>
        <p:spPr/>
        <p:txBody>
          <a:bodyPr/>
          <a:lstStyle/>
          <a:p>
            <a:pPr algn="l">
              <a:buNone/>
            </a:pPr>
            <a:r>
              <a:rPr lang="en-US" dirty="0"/>
              <a:t> It is an acute, immunologically mediated, multisystem inflammatory disease that follows an episode of group A streptococcal pharyngitis after interval of a few weeks. </a:t>
            </a:r>
          </a:p>
          <a:p>
            <a:pPr algn="l">
              <a:buNone/>
            </a:pPr>
            <a:endParaRPr lang="ar-SA" dirty="0"/>
          </a:p>
        </p:txBody>
      </p:sp>
    </p:spTree>
    <p:extLst>
      <p:ext uri="{BB962C8B-B14F-4D97-AF65-F5344CB8AC3E}">
        <p14:creationId xmlns:p14="http://schemas.microsoft.com/office/powerpoint/2010/main" val="2940938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dirty="0"/>
              <a:t>Rheumatic fever may cause heart disease in its acute phase (acute rheumatic carditis) or it may cause chronic Valvular heart disease many  years later.</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Pathogenesis: </a:t>
            </a:r>
            <a:br>
              <a:rPr lang="en-US" dirty="0"/>
            </a:br>
            <a:endParaRPr lang="ar-SA" dirty="0"/>
          </a:p>
        </p:txBody>
      </p:sp>
      <p:sp>
        <p:nvSpPr>
          <p:cNvPr id="3" name="Content Placeholder 2"/>
          <p:cNvSpPr>
            <a:spLocks noGrp="1"/>
          </p:cNvSpPr>
          <p:nvPr>
            <p:ph idx="1"/>
          </p:nvPr>
        </p:nvSpPr>
        <p:spPr/>
        <p:txBody>
          <a:bodyPr/>
          <a:lstStyle/>
          <a:p>
            <a:pPr algn="l">
              <a:buNone/>
            </a:pPr>
            <a:r>
              <a:rPr lang="en-US" dirty="0"/>
              <a:t>It is a type of hypersensitivity reaction induced by group A streptococci. The antibodies directed against the M protein of group A streptococci cross-react with normal protein present in the heart, joints and other tissues.</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Morphology: </a:t>
            </a:r>
            <a:br>
              <a:rPr lang="en-US" dirty="0"/>
            </a:br>
            <a:endParaRPr lang="ar-SA" dirty="0"/>
          </a:p>
        </p:txBody>
      </p:sp>
      <p:sp>
        <p:nvSpPr>
          <p:cNvPr id="3" name="Content Placeholder 2"/>
          <p:cNvSpPr>
            <a:spLocks noGrp="1"/>
          </p:cNvSpPr>
          <p:nvPr>
            <p:ph idx="1"/>
          </p:nvPr>
        </p:nvSpPr>
        <p:spPr/>
        <p:txBody>
          <a:bodyPr/>
          <a:lstStyle/>
          <a:p>
            <a:pPr algn="l">
              <a:buNone/>
            </a:pPr>
            <a:r>
              <a:rPr lang="en-US" dirty="0"/>
              <a:t>Inflammatory infiltrate may occur in different tissues including joints, skin and heart. Acute rheumatic carditis is characterized by inflammatory changes in three layers (pericardium, myocardium and endocardium) so better to be called pan-carditis.</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dirty="0"/>
              <a:t>The most characteristic feature of acute rheumatic carditis is the presence of multiple foci of inflammation within the connective tissue of the heart, called Aschoff bodies, which consist histologically of a central focus of fibrinoid necrosis surrounded by a chronic mononuclear inflammatory infiltrate.</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dirty="0"/>
              <a:t>Chronic rheumatic heart disease is characterized by irreversible deformity of one or more cardiac valves (mitral stenosis or incompetence or aortic stenosis or incompetence).</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Infective Endocarditis</a:t>
            </a:r>
            <a:br>
              <a:rPr lang="en-US" dirty="0"/>
            </a:br>
            <a:endParaRPr lang="ar-SA" dirty="0"/>
          </a:p>
        </p:txBody>
      </p:sp>
      <p:sp>
        <p:nvSpPr>
          <p:cNvPr id="3" name="Content Placeholder 2"/>
          <p:cNvSpPr>
            <a:spLocks noGrp="1"/>
          </p:cNvSpPr>
          <p:nvPr>
            <p:ph idx="1"/>
          </p:nvPr>
        </p:nvSpPr>
        <p:spPr/>
        <p:txBody>
          <a:bodyPr/>
          <a:lstStyle/>
          <a:p>
            <a:pPr algn="l">
              <a:buNone/>
            </a:pPr>
            <a:r>
              <a:rPr lang="en-US" dirty="0"/>
              <a:t>It means infection of the cardiac valves or endocardium resulting in the formation of an adherent bulky mass of thrombotic debris and organisms called vegetation.</a:t>
            </a:r>
          </a:p>
          <a:p>
            <a:pPr algn="l">
              <a:buNone/>
            </a:pPr>
            <a:r>
              <a:rPr lang="en-US" dirty="0"/>
              <a:t> Any microorganism can cause infective endocarditis.</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rtl="1">
              <a:buNone/>
            </a:pPr>
            <a:r>
              <a:rPr lang="en-US" dirty="0"/>
              <a:t>It is subdivided into:</a:t>
            </a:r>
          </a:p>
          <a:p>
            <a:pPr lvl="0" algn="l">
              <a:buNone/>
            </a:pPr>
            <a:r>
              <a:rPr lang="en-US" dirty="0"/>
              <a:t>1- Acute infective endocarditis caused by high virulent microorganism such as </a:t>
            </a:r>
            <a:r>
              <a:rPr lang="en-US" u="sng" dirty="0"/>
              <a:t>Staphylococcus</a:t>
            </a:r>
            <a:r>
              <a:rPr lang="en-US" dirty="0"/>
              <a:t> </a:t>
            </a:r>
            <a:r>
              <a:rPr lang="en-US" u="sng" dirty="0"/>
              <a:t>aureus</a:t>
            </a:r>
            <a:r>
              <a:rPr lang="en-US" dirty="0"/>
              <a:t> which can infect even structurally normal valves.</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398</TotalTime>
  <Words>462</Words>
  <Application>Microsoft Office PowerPoint</Application>
  <PresentationFormat>On-screen Show (4:3)</PresentationFormat>
  <Paragraphs>23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Constantia</vt:lpstr>
      <vt:lpstr>Wingdings 2</vt:lpstr>
      <vt:lpstr>Flow</vt:lpstr>
      <vt:lpstr> Valvular Heart Diseases: </vt:lpstr>
      <vt:lpstr> Rheumatic fever: </vt:lpstr>
      <vt:lpstr>PowerPoint Presentation</vt:lpstr>
      <vt:lpstr>Pathogenesis:  </vt:lpstr>
      <vt:lpstr>Morphology:  </vt:lpstr>
      <vt:lpstr>PowerPoint Presentation</vt:lpstr>
      <vt:lpstr>PowerPoint Presentation</vt:lpstr>
      <vt:lpstr> Infective Endocarditis </vt:lpstr>
      <vt:lpstr>PowerPoint Presentation</vt:lpstr>
      <vt:lpstr>PowerPoint Presentation</vt:lpstr>
      <vt:lpstr> Pathogenesis: </vt:lpstr>
      <vt:lpstr>Morphology: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Hypertensive Heart Diseases: </dc:title>
  <dc:creator/>
  <cp:lastModifiedBy>Saad Alomar</cp:lastModifiedBy>
  <cp:revision>14</cp:revision>
  <dcterms:created xsi:type="dcterms:W3CDTF">2006-08-16T00:00:00Z</dcterms:created>
  <dcterms:modified xsi:type="dcterms:W3CDTF">2022-12-21T08:32:49Z</dcterms:modified>
</cp:coreProperties>
</file>